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sldIdLst>
    <p:sldId id="256" r:id="rId2"/>
    <p:sldId id="266" r:id="rId3"/>
    <p:sldId id="267" r:id="rId4"/>
    <p:sldId id="265" r:id="rId5"/>
    <p:sldId id="257" r:id="rId6"/>
    <p:sldId id="258" r:id="rId7"/>
    <p:sldId id="259" r:id="rId8"/>
    <p:sldId id="263" r:id="rId9"/>
    <p:sldId id="268" r:id="rId10"/>
    <p:sldId id="264" r:id="rId11"/>
    <p:sldId id="269" r:id="rId12"/>
    <p:sldId id="270" r:id="rId13"/>
    <p:sldId id="271" r:id="rId14"/>
    <p:sldId id="272" r:id="rId15"/>
    <p:sldId id="274" r:id="rId16"/>
    <p:sldId id="273"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2"/>
    <p:restoredTop sz="94719"/>
  </p:normalViewPr>
  <p:slideViewPr>
    <p:cSldViewPr snapToGrid="0" snapToObjects="1">
      <p:cViewPr varScale="1">
        <p:scale>
          <a:sx n="152" d="100"/>
          <a:sy n="152" d="100"/>
        </p:scale>
        <p:origin x="8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9/15/20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5047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58605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9/15/20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21544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9/15/20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02926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9/15/20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69430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80447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76295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218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9248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9/15/20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272737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9/15/20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07303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9/15/20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‹Nr.›</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1109541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7" r:id="rId6"/>
    <p:sldLayoutId id="2147483752" r:id="rId7"/>
    <p:sldLayoutId id="2147483753" r:id="rId8"/>
    <p:sldLayoutId id="2147483754" r:id="rId9"/>
    <p:sldLayoutId id="2147483756" r:id="rId10"/>
    <p:sldLayoutId id="2147483755"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C028640-DA4D-4A78-9269-AEC0272BDFAC}"/>
              </a:ext>
            </a:extLst>
          </p:cNvPr>
          <p:cNvPicPr>
            <a:picLocks noChangeAspect="1"/>
          </p:cNvPicPr>
          <p:nvPr/>
        </p:nvPicPr>
        <p:blipFill rotWithShape="1">
          <a:blip r:embed="rId2">
            <a:alphaModFix amt="40000"/>
          </a:blip>
          <a:srcRect t="15730"/>
          <a:stretch/>
        </p:blipFill>
        <p:spPr>
          <a:xfrm>
            <a:off x="20" y="10"/>
            <a:ext cx="12191980" cy="6857990"/>
          </a:xfrm>
          <a:prstGeom prst="rect">
            <a:avLst/>
          </a:prstGeom>
        </p:spPr>
      </p:pic>
      <p:sp>
        <p:nvSpPr>
          <p:cNvPr id="2" name="Titel 1">
            <a:extLst>
              <a:ext uri="{FF2B5EF4-FFF2-40B4-BE49-F238E27FC236}">
                <a16:creationId xmlns:a16="http://schemas.microsoft.com/office/drawing/2014/main" id="{5C15D89E-C08B-104D-8D0D-F4327B2E0873}"/>
              </a:ext>
            </a:extLst>
          </p:cNvPr>
          <p:cNvSpPr>
            <a:spLocks noGrp="1"/>
          </p:cNvSpPr>
          <p:nvPr>
            <p:ph type="ctrTitle"/>
          </p:nvPr>
        </p:nvSpPr>
        <p:spPr>
          <a:xfrm>
            <a:off x="965201" y="1020431"/>
            <a:ext cx="10225530" cy="1475013"/>
          </a:xfrm>
        </p:spPr>
        <p:txBody>
          <a:bodyPr>
            <a:normAutofit/>
          </a:bodyPr>
          <a:lstStyle/>
          <a:p>
            <a:pPr algn="ctr"/>
            <a:r>
              <a:rPr lang="de-DE" sz="4000" dirty="0">
                <a:solidFill>
                  <a:schemeClr val="tx1"/>
                </a:solidFill>
              </a:rPr>
              <a:t>Klassenfahrt nach Berlin</a:t>
            </a:r>
          </a:p>
        </p:txBody>
      </p:sp>
      <p:sp>
        <p:nvSpPr>
          <p:cNvPr id="3" name="Untertitel 2">
            <a:extLst>
              <a:ext uri="{FF2B5EF4-FFF2-40B4-BE49-F238E27FC236}">
                <a16:creationId xmlns:a16="http://schemas.microsoft.com/office/drawing/2014/main" id="{F912D374-1D0C-5C4A-8F8F-A99139840132}"/>
              </a:ext>
            </a:extLst>
          </p:cNvPr>
          <p:cNvSpPr>
            <a:spLocks noGrp="1"/>
          </p:cNvSpPr>
          <p:nvPr>
            <p:ph type="subTitle" idx="1"/>
          </p:nvPr>
        </p:nvSpPr>
        <p:spPr>
          <a:xfrm>
            <a:off x="965200" y="2495445"/>
            <a:ext cx="10225530" cy="590321"/>
          </a:xfrm>
        </p:spPr>
        <p:txBody>
          <a:bodyPr>
            <a:normAutofit/>
          </a:bodyPr>
          <a:lstStyle/>
          <a:p>
            <a:pPr algn="ctr"/>
            <a:r>
              <a:rPr lang="de-DE" dirty="0">
                <a:solidFill>
                  <a:schemeClr val="tx1"/>
                </a:solidFill>
              </a:rPr>
              <a:t>Vom 28.06.21 – 02.07.21</a:t>
            </a:r>
          </a:p>
        </p:txBody>
      </p:sp>
    </p:spTree>
    <p:extLst>
      <p:ext uri="{BB962C8B-B14F-4D97-AF65-F5344CB8AC3E}">
        <p14:creationId xmlns:p14="http://schemas.microsoft.com/office/powerpoint/2010/main" val="35814832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3D967B-F1D7-AF4A-9388-1CE465CD81EA}"/>
              </a:ext>
            </a:extLst>
          </p:cNvPr>
          <p:cNvSpPr>
            <a:spLocks noGrp="1"/>
          </p:cNvSpPr>
          <p:nvPr>
            <p:ph type="title"/>
          </p:nvPr>
        </p:nvSpPr>
        <p:spPr/>
        <p:txBody>
          <a:bodyPr/>
          <a:lstStyle/>
          <a:p>
            <a:r>
              <a:rPr lang="de-DE" dirty="0"/>
              <a:t>Aufteilung des Budgets</a:t>
            </a:r>
          </a:p>
        </p:txBody>
      </p:sp>
      <p:sp>
        <p:nvSpPr>
          <p:cNvPr id="3" name="Inhaltsplatzhalter 2">
            <a:extLst>
              <a:ext uri="{FF2B5EF4-FFF2-40B4-BE49-F238E27FC236}">
                <a16:creationId xmlns:a16="http://schemas.microsoft.com/office/drawing/2014/main" id="{8F34662F-17E9-524E-BCBB-CD3F837E7800}"/>
              </a:ext>
            </a:extLst>
          </p:cNvPr>
          <p:cNvSpPr>
            <a:spLocks noGrp="1"/>
          </p:cNvSpPr>
          <p:nvPr>
            <p:ph idx="1"/>
          </p:nvPr>
        </p:nvSpPr>
        <p:spPr/>
        <p:txBody>
          <a:bodyPr>
            <a:normAutofit lnSpcReduction="10000"/>
          </a:bodyPr>
          <a:lstStyle/>
          <a:p>
            <a:r>
              <a:rPr lang="de-DE" dirty="0"/>
              <a:t>Bei den aufgeführten Kosten handelt es sich nach derzeitigem Planungsstand noch um eine Prognose:</a:t>
            </a:r>
            <a:br>
              <a:rPr lang="de-DE" dirty="0"/>
            </a:br>
            <a:endParaRPr lang="de-DE" dirty="0"/>
          </a:p>
          <a:p>
            <a:pPr lvl="1"/>
            <a:r>
              <a:rPr lang="de-DE" dirty="0"/>
              <a:t>Ca. 130€ für das Hotel</a:t>
            </a:r>
            <a:br>
              <a:rPr lang="de-DE" dirty="0"/>
            </a:br>
            <a:endParaRPr lang="de-DE" dirty="0"/>
          </a:p>
          <a:p>
            <a:pPr lvl="1"/>
            <a:r>
              <a:rPr lang="de-DE" dirty="0"/>
              <a:t>Bahntickets für An- und Abreise „hoffentlich“ im Bereich von 70€ (Preise für die Spartickets werden erst Mitte Oktober veröffentlicht)</a:t>
            </a:r>
            <a:br>
              <a:rPr lang="de-DE" dirty="0"/>
            </a:br>
            <a:endParaRPr lang="de-DE" dirty="0"/>
          </a:p>
          <a:p>
            <a:pPr lvl="1"/>
            <a:r>
              <a:rPr lang="de-DE" dirty="0"/>
              <a:t>Kosten für die Öffentlichen Verkehrsmittel in Berlin ca. 20€</a:t>
            </a:r>
            <a:br>
              <a:rPr lang="de-DE" dirty="0"/>
            </a:br>
            <a:endParaRPr lang="de-DE" dirty="0"/>
          </a:p>
          <a:p>
            <a:pPr lvl="1"/>
            <a:r>
              <a:rPr lang="de-DE" dirty="0"/>
              <a:t>Essensgeld für Mittag- und Abendessen (komplette Woche) 50€</a:t>
            </a:r>
            <a:br>
              <a:rPr lang="de-DE" dirty="0"/>
            </a:br>
            <a:endParaRPr lang="de-DE" dirty="0"/>
          </a:p>
          <a:p>
            <a:pPr lvl="1"/>
            <a:r>
              <a:rPr lang="de-DE" dirty="0"/>
              <a:t>Eintritte maximal 30€</a:t>
            </a:r>
          </a:p>
        </p:txBody>
      </p:sp>
    </p:spTree>
    <p:extLst>
      <p:ext uri="{BB962C8B-B14F-4D97-AF65-F5344CB8AC3E}">
        <p14:creationId xmlns:p14="http://schemas.microsoft.com/office/powerpoint/2010/main" val="42535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FA725E-7B35-C241-8FD1-F0094FD436E5}"/>
              </a:ext>
            </a:extLst>
          </p:cNvPr>
          <p:cNvSpPr>
            <a:spLocks noGrp="1"/>
          </p:cNvSpPr>
          <p:nvPr>
            <p:ph type="title"/>
          </p:nvPr>
        </p:nvSpPr>
        <p:spPr>
          <a:xfrm>
            <a:off x="581192" y="702156"/>
            <a:ext cx="11029616" cy="472303"/>
          </a:xfrm>
        </p:spPr>
        <p:txBody>
          <a:bodyPr/>
          <a:lstStyle/>
          <a:p>
            <a:r>
              <a:rPr lang="de-DE" dirty="0"/>
              <a:t>Zahlungsplan</a:t>
            </a:r>
          </a:p>
        </p:txBody>
      </p:sp>
      <p:sp>
        <p:nvSpPr>
          <p:cNvPr id="3" name="Inhaltsplatzhalter 2">
            <a:extLst>
              <a:ext uri="{FF2B5EF4-FFF2-40B4-BE49-F238E27FC236}">
                <a16:creationId xmlns:a16="http://schemas.microsoft.com/office/drawing/2014/main" id="{E87F7BBA-F46D-E744-B045-4535003FF5C1}"/>
              </a:ext>
            </a:extLst>
          </p:cNvPr>
          <p:cNvSpPr>
            <a:spLocks noGrp="1"/>
          </p:cNvSpPr>
          <p:nvPr>
            <p:ph idx="1"/>
          </p:nvPr>
        </p:nvSpPr>
        <p:spPr>
          <a:xfrm>
            <a:off x="581192" y="1174459"/>
            <a:ext cx="11029615" cy="4800891"/>
          </a:xfrm>
        </p:spPr>
        <p:txBody>
          <a:bodyPr>
            <a:normAutofit/>
          </a:bodyPr>
          <a:lstStyle/>
          <a:p>
            <a:r>
              <a:rPr lang="de-DE" dirty="0"/>
              <a:t>In den kommenden Tagen erhalten Die </a:t>
            </a:r>
            <a:r>
              <a:rPr lang="de-DE" dirty="0" err="1"/>
              <a:t>SchülerInnen</a:t>
            </a:r>
            <a:r>
              <a:rPr lang="de-DE" dirty="0"/>
              <a:t> der Klasse einen Elternbrief mit der Bankverbindung und den Zahlungsmodalitäten.</a:t>
            </a:r>
            <a:br>
              <a:rPr lang="de-DE" dirty="0"/>
            </a:br>
            <a:endParaRPr lang="de-DE" dirty="0"/>
          </a:p>
          <a:p>
            <a:r>
              <a:rPr lang="de-DE" dirty="0"/>
              <a:t>Zudem enthält der Elternbrief eine Zustimmungserklärung. Erst wenn alle unterschriebenen Rückmeldezettel vorliegen und die Schulleitung die Fahrt genehmigt hat, kann diese von mir verbindlich gebucht werden.</a:t>
            </a:r>
            <a:br>
              <a:rPr lang="de-DE" dirty="0"/>
            </a:br>
            <a:endParaRPr lang="de-DE" dirty="0"/>
          </a:p>
          <a:p>
            <a:r>
              <a:rPr lang="de-DE" dirty="0"/>
              <a:t>Als Zahlungsmöglichkeit bieten sich zwei Optionen an:</a:t>
            </a:r>
            <a:br>
              <a:rPr lang="de-DE" dirty="0"/>
            </a:br>
            <a:endParaRPr lang="de-DE" dirty="0"/>
          </a:p>
          <a:p>
            <a:pPr lvl="1"/>
            <a:r>
              <a:rPr lang="de-DE" dirty="0"/>
              <a:t>Die Zahlung des Gesamtbetrags von 300,- bis zum 01.11.20</a:t>
            </a:r>
            <a:br>
              <a:rPr lang="de-DE" dirty="0"/>
            </a:br>
            <a:endParaRPr lang="de-DE" dirty="0"/>
          </a:p>
          <a:p>
            <a:pPr lvl="1"/>
            <a:r>
              <a:rPr lang="de-DE" dirty="0"/>
              <a:t>Das Überweisen von drei Raten (bis jeweils zum 01.11.20/ 01.01.21/ 01.03.21) von 100€</a:t>
            </a:r>
          </a:p>
        </p:txBody>
      </p:sp>
    </p:spTree>
    <p:extLst>
      <p:ext uri="{BB962C8B-B14F-4D97-AF65-F5344CB8AC3E}">
        <p14:creationId xmlns:p14="http://schemas.microsoft.com/office/powerpoint/2010/main" val="614493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8B66F-0000-514A-82F5-62E678E2D0CD}"/>
              </a:ext>
            </a:extLst>
          </p:cNvPr>
          <p:cNvSpPr>
            <a:spLocks noGrp="1"/>
          </p:cNvSpPr>
          <p:nvPr>
            <p:ph type="title"/>
          </p:nvPr>
        </p:nvSpPr>
        <p:spPr>
          <a:xfrm>
            <a:off x="581192" y="702156"/>
            <a:ext cx="11029616" cy="531026"/>
          </a:xfrm>
        </p:spPr>
        <p:txBody>
          <a:bodyPr/>
          <a:lstStyle/>
          <a:p>
            <a:r>
              <a:rPr lang="de-DE" dirty="0"/>
              <a:t>Zuschüsse</a:t>
            </a:r>
          </a:p>
        </p:txBody>
      </p:sp>
      <p:sp>
        <p:nvSpPr>
          <p:cNvPr id="3" name="Inhaltsplatzhalter 2">
            <a:extLst>
              <a:ext uri="{FF2B5EF4-FFF2-40B4-BE49-F238E27FC236}">
                <a16:creationId xmlns:a16="http://schemas.microsoft.com/office/drawing/2014/main" id="{751444BD-70FB-0E45-9557-D216802400EF}"/>
              </a:ext>
            </a:extLst>
          </p:cNvPr>
          <p:cNvSpPr>
            <a:spLocks noGrp="1"/>
          </p:cNvSpPr>
          <p:nvPr>
            <p:ph idx="1"/>
          </p:nvPr>
        </p:nvSpPr>
        <p:spPr/>
        <p:txBody>
          <a:bodyPr>
            <a:normAutofit lnSpcReduction="10000"/>
          </a:bodyPr>
          <a:lstStyle/>
          <a:p>
            <a:r>
              <a:rPr lang="de-DE" dirty="0"/>
              <a:t>Wir bemühen uns bereits seit letztem Jahr um einen Zuschuss vom Bundestag und werden diesbezüglich auch den Bundesrat kontaktieren. Allerdings halten sich die Abgeordnetenbüros aktuell noch bedeckt, ob eine Unterstützung generell möglich ist.</a:t>
            </a:r>
            <a:br>
              <a:rPr lang="de-DE" dirty="0"/>
            </a:br>
            <a:endParaRPr lang="de-DE" dirty="0"/>
          </a:p>
          <a:p>
            <a:r>
              <a:rPr lang="de-DE" dirty="0"/>
              <a:t>Eine verbindliche Zusage ist wahrscheinlich erst im November/Dezember zu erwarten.</a:t>
            </a:r>
            <a:br>
              <a:rPr lang="de-DE" dirty="0"/>
            </a:br>
            <a:endParaRPr lang="de-DE" dirty="0"/>
          </a:p>
          <a:p>
            <a:r>
              <a:rPr lang="de-DE" dirty="0"/>
              <a:t>Somit kann der Zuschuss nicht bei der finanziellen Planung berücksichtigt werden. </a:t>
            </a:r>
            <a:br>
              <a:rPr lang="de-DE" dirty="0"/>
            </a:br>
            <a:endParaRPr lang="de-DE" dirty="0"/>
          </a:p>
          <a:p>
            <a:r>
              <a:rPr lang="de-DE" dirty="0"/>
              <a:t>Sollte der Zuschuss bewilligt werden, könnten die zusätzlichen Mittel für u.a. Eintritte und zusätzliche Unternehmungen genutzt werden. Allerdings müsste in diesem Fall der Zuschuss in Form einer vierten Rate (ca. 44€) von Ihnen vorgelegt werden, da die Kosten erst nach der Fahrt zurückerstattet werden uns somit in Vorleistung getreten werden muss. </a:t>
            </a:r>
          </a:p>
        </p:txBody>
      </p:sp>
    </p:spTree>
    <p:extLst>
      <p:ext uri="{BB962C8B-B14F-4D97-AF65-F5344CB8AC3E}">
        <p14:creationId xmlns:p14="http://schemas.microsoft.com/office/powerpoint/2010/main" val="2230711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38AF8-FAE2-A744-8732-56334B07755E}"/>
              </a:ext>
            </a:extLst>
          </p:cNvPr>
          <p:cNvSpPr>
            <a:spLocks noGrp="1"/>
          </p:cNvSpPr>
          <p:nvPr>
            <p:ph type="title"/>
          </p:nvPr>
        </p:nvSpPr>
        <p:spPr>
          <a:xfrm>
            <a:off x="581192" y="702156"/>
            <a:ext cx="11029616" cy="472303"/>
          </a:xfrm>
        </p:spPr>
        <p:txBody>
          <a:bodyPr/>
          <a:lstStyle/>
          <a:p>
            <a:r>
              <a:rPr lang="de-DE" dirty="0"/>
              <a:t>Reiserücktrittsversicherung</a:t>
            </a:r>
          </a:p>
        </p:txBody>
      </p:sp>
      <p:sp>
        <p:nvSpPr>
          <p:cNvPr id="3" name="Inhaltsplatzhalter 2">
            <a:extLst>
              <a:ext uri="{FF2B5EF4-FFF2-40B4-BE49-F238E27FC236}">
                <a16:creationId xmlns:a16="http://schemas.microsoft.com/office/drawing/2014/main" id="{AD65386A-948F-5746-A6EC-3BF95BBEF7E6}"/>
              </a:ext>
            </a:extLst>
          </p:cNvPr>
          <p:cNvSpPr>
            <a:spLocks noGrp="1"/>
          </p:cNvSpPr>
          <p:nvPr>
            <p:ph idx="1"/>
          </p:nvPr>
        </p:nvSpPr>
        <p:spPr>
          <a:xfrm>
            <a:off x="581191" y="1451295"/>
            <a:ext cx="11029615" cy="1806022"/>
          </a:xfrm>
        </p:spPr>
        <p:txBody>
          <a:bodyPr/>
          <a:lstStyle/>
          <a:p>
            <a:r>
              <a:rPr lang="de-DE" dirty="0"/>
              <a:t>Wir empfehlen den Abschluss einer Reiserücktrittsversicherung. Diese muss allerdings von Ihnen privat organisiert werden.</a:t>
            </a:r>
            <a:br>
              <a:rPr lang="de-DE" dirty="0"/>
            </a:br>
            <a:endParaRPr lang="de-DE" dirty="0"/>
          </a:p>
          <a:p>
            <a:r>
              <a:rPr lang="de-DE" dirty="0"/>
              <a:t>Nach unserer Recherche belaufen sich die Kosten auf etwa 11€. </a:t>
            </a:r>
          </a:p>
        </p:txBody>
      </p:sp>
    </p:spTree>
    <p:extLst>
      <p:ext uri="{BB962C8B-B14F-4D97-AF65-F5344CB8AC3E}">
        <p14:creationId xmlns:p14="http://schemas.microsoft.com/office/powerpoint/2010/main" val="326099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78EB90-6FD7-CD4C-BB5A-5AE8BD66CE31}"/>
              </a:ext>
            </a:extLst>
          </p:cNvPr>
          <p:cNvSpPr>
            <a:spLocks noGrp="1"/>
          </p:cNvSpPr>
          <p:nvPr>
            <p:ph type="title"/>
          </p:nvPr>
        </p:nvSpPr>
        <p:spPr>
          <a:xfrm>
            <a:off x="581192" y="702156"/>
            <a:ext cx="11029616" cy="472303"/>
          </a:xfrm>
        </p:spPr>
        <p:txBody>
          <a:bodyPr/>
          <a:lstStyle/>
          <a:p>
            <a:r>
              <a:rPr lang="de-DE" dirty="0"/>
              <a:t>Aufsicht/ Sicherheit</a:t>
            </a:r>
          </a:p>
        </p:txBody>
      </p:sp>
      <p:sp>
        <p:nvSpPr>
          <p:cNvPr id="3" name="Inhaltsplatzhalter 2">
            <a:extLst>
              <a:ext uri="{FF2B5EF4-FFF2-40B4-BE49-F238E27FC236}">
                <a16:creationId xmlns:a16="http://schemas.microsoft.com/office/drawing/2014/main" id="{24BDD99E-C98A-AE4C-A92A-85719CCE8900}"/>
              </a:ext>
            </a:extLst>
          </p:cNvPr>
          <p:cNvSpPr>
            <a:spLocks noGrp="1"/>
          </p:cNvSpPr>
          <p:nvPr>
            <p:ph idx="1"/>
          </p:nvPr>
        </p:nvSpPr>
        <p:spPr/>
        <p:txBody>
          <a:bodyPr/>
          <a:lstStyle/>
          <a:p>
            <a:r>
              <a:rPr lang="de-DE" dirty="0"/>
              <a:t>Auf Schulveranstaltungen gilt ein generelles Alkoholverbot.</a:t>
            </a:r>
            <a:br>
              <a:rPr lang="de-DE" dirty="0"/>
            </a:br>
            <a:endParaRPr lang="de-DE" dirty="0"/>
          </a:p>
          <a:p>
            <a:r>
              <a:rPr lang="de-DE" dirty="0"/>
              <a:t>Ihre schriftliche Zustimmung vorausgesetzt, dürfen sich die </a:t>
            </a:r>
            <a:r>
              <a:rPr lang="de-DE" dirty="0" err="1"/>
              <a:t>SchülerInnen</a:t>
            </a:r>
            <a:r>
              <a:rPr lang="de-DE" dirty="0"/>
              <a:t> bis 22:00Uhr in Kleingruppen frei bewegen.</a:t>
            </a:r>
            <a:br>
              <a:rPr lang="de-DE" dirty="0"/>
            </a:br>
            <a:endParaRPr lang="de-DE" dirty="0"/>
          </a:p>
          <a:p>
            <a:r>
              <a:rPr lang="de-DE" dirty="0"/>
              <a:t>In dieser Zeit werden die Lehrer telefonisch und persönlich erreichbar sein.</a:t>
            </a:r>
            <a:br>
              <a:rPr lang="de-DE" dirty="0"/>
            </a:br>
            <a:endParaRPr lang="de-DE" dirty="0"/>
          </a:p>
          <a:p>
            <a:r>
              <a:rPr lang="de-DE" dirty="0"/>
              <a:t>Bei groben Verstößen gegen die vereinbarten Regeln müssen die </a:t>
            </a:r>
            <a:r>
              <a:rPr lang="de-DE" dirty="0" err="1"/>
              <a:t>SchülerInnen</a:t>
            </a:r>
            <a:r>
              <a:rPr lang="de-DE" dirty="0"/>
              <a:t> von den Eltern abgeholt werden. </a:t>
            </a:r>
          </a:p>
        </p:txBody>
      </p:sp>
    </p:spTree>
    <p:extLst>
      <p:ext uri="{BB962C8B-B14F-4D97-AF65-F5344CB8AC3E}">
        <p14:creationId xmlns:p14="http://schemas.microsoft.com/office/powerpoint/2010/main" val="2192095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A858B-CCCD-4C47-969A-E562E7182886}"/>
              </a:ext>
            </a:extLst>
          </p:cNvPr>
          <p:cNvSpPr>
            <a:spLocks noGrp="1"/>
          </p:cNvSpPr>
          <p:nvPr>
            <p:ph type="title"/>
          </p:nvPr>
        </p:nvSpPr>
        <p:spPr>
          <a:xfrm>
            <a:off x="581192" y="702156"/>
            <a:ext cx="11029616" cy="497470"/>
          </a:xfrm>
        </p:spPr>
        <p:txBody>
          <a:bodyPr/>
          <a:lstStyle/>
          <a:p>
            <a:r>
              <a:rPr lang="de-DE" dirty="0"/>
              <a:t>Klassenkasse</a:t>
            </a:r>
          </a:p>
        </p:txBody>
      </p:sp>
      <p:sp>
        <p:nvSpPr>
          <p:cNvPr id="3" name="Inhaltsplatzhalter 2">
            <a:extLst>
              <a:ext uri="{FF2B5EF4-FFF2-40B4-BE49-F238E27FC236}">
                <a16:creationId xmlns:a16="http://schemas.microsoft.com/office/drawing/2014/main" id="{D0CC521D-6162-FA4A-A55B-1BE09F943A37}"/>
              </a:ext>
            </a:extLst>
          </p:cNvPr>
          <p:cNvSpPr>
            <a:spLocks noGrp="1"/>
          </p:cNvSpPr>
          <p:nvPr>
            <p:ph idx="1"/>
          </p:nvPr>
        </p:nvSpPr>
        <p:spPr/>
        <p:txBody>
          <a:bodyPr/>
          <a:lstStyle/>
          <a:p>
            <a:r>
              <a:rPr lang="de-DE" dirty="0"/>
              <a:t>Da die Klasse 10b nach diesem Schuljahr aufgelöst und die </a:t>
            </a:r>
            <a:r>
              <a:rPr lang="de-DE" dirty="0" err="1"/>
              <a:t>SchülerInnen</a:t>
            </a:r>
            <a:r>
              <a:rPr lang="de-DE" dirty="0"/>
              <a:t> neuen Kursen zugeteilt werden, würde ich mit den Kindern gerne ein Abschluss-Essen veranstalten. </a:t>
            </a:r>
            <a:br>
              <a:rPr lang="de-DE" dirty="0"/>
            </a:br>
            <a:endParaRPr lang="de-DE" dirty="0"/>
          </a:p>
          <a:p>
            <a:r>
              <a:rPr lang="de-DE" dirty="0"/>
              <a:t>Zudem fallen im schulischen Kontext immer wieder auch kleinere Kosten an.</a:t>
            </a:r>
            <a:br>
              <a:rPr lang="de-DE" dirty="0"/>
            </a:br>
            <a:endParaRPr lang="de-DE" dirty="0"/>
          </a:p>
          <a:p>
            <a:r>
              <a:rPr lang="de-DE" dirty="0"/>
              <a:t>Aus diesem Grund würde ich gerne eine Klassenkasse einrichten und in den kommenden Tagen 10€ pro Kind einsammeln. Über die Einführung der Klassenkasse möchte ich gerne mit Ihnen beim Onlineelternabend beraten.</a:t>
            </a:r>
          </a:p>
        </p:txBody>
      </p:sp>
    </p:spTree>
    <p:extLst>
      <p:ext uri="{BB962C8B-B14F-4D97-AF65-F5344CB8AC3E}">
        <p14:creationId xmlns:p14="http://schemas.microsoft.com/office/powerpoint/2010/main" val="95450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6A18AD-CA82-2046-9699-BF74286CD41F}"/>
              </a:ext>
            </a:extLst>
          </p:cNvPr>
          <p:cNvSpPr>
            <a:spLocks noGrp="1"/>
          </p:cNvSpPr>
          <p:nvPr>
            <p:ph type="title"/>
          </p:nvPr>
        </p:nvSpPr>
        <p:spPr>
          <a:xfrm>
            <a:off x="581192" y="702156"/>
            <a:ext cx="11029616" cy="505859"/>
          </a:xfrm>
        </p:spPr>
        <p:txBody>
          <a:bodyPr/>
          <a:lstStyle/>
          <a:p>
            <a:r>
              <a:rPr lang="de-DE" dirty="0"/>
              <a:t>Abstimmung</a:t>
            </a:r>
          </a:p>
        </p:txBody>
      </p:sp>
      <p:sp>
        <p:nvSpPr>
          <p:cNvPr id="3" name="Inhaltsplatzhalter 2">
            <a:extLst>
              <a:ext uri="{FF2B5EF4-FFF2-40B4-BE49-F238E27FC236}">
                <a16:creationId xmlns:a16="http://schemas.microsoft.com/office/drawing/2014/main" id="{83093EB9-C4D7-A64C-8339-E70BC796E0F3}"/>
              </a:ext>
            </a:extLst>
          </p:cNvPr>
          <p:cNvSpPr>
            <a:spLocks noGrp="1"/>
          </p:cNvSpPr>
          <p:nvPr>
            <p:ph idx="1"/>
          </p:nvPr>
        </p:nvSpPr>
        <p:spPr/>
        <p:txBody>
          <a:bodyPr/>
          <a:lstStyle/>
          <a:p>
            <a:r>
              <a:rPr lang="de-DE" dirty="0"/>
              <a:t>Leider ist mir kein zufriedenstellendes Procedere bekannt, um bei einem Online-Elternabend eine zuverlässige geheime Abstimmung zu organisieren.</a:t>
            </a:r>
            <a:br>
              <a:rPr lang="de-DE" dirty="0"/>
            </a:br>
            <a:endParaRPr lang="de-DE" dirty="0"/>
          </a:p>
          <a:p>
            <a:r>
              <a:rPr lang="de-DE" dirty="0"/>
              <a:t>Aus diesem Grund ist auf dem Elternbrief vom 14.09.20 ein Stimmzettel abgedruckt, den Sie ohne Unterschrift Ihrem Sohn/ Ihrer Tochter in einem </a:t>
            </a:r>
            <a:r>
              <a:rPr lang="de-DE" dirty="0" err="1"/>
              <a:t>unbeschrifteten</a:t>
            </a:r>
            <a:r>
              <a:rPr lang="de-DE" dirty="0"/>
              <a:t> Umschlag mitgeben können.</a:t>
            </a:r>
            <a:br>
              <a:rPr lang="de-DE" dirty="0"/>
            </a:br>
            <a:endParaRPr lang="de-DE" dirty="0"/>
          </a:p>
          <a:p>
            <a:r>
              <a:rPr lang="de-DE" dirty="0"/>
              <a:t>Abgestimmt wird über die Fahrtkosten sowie das Ziel der Fahrt.</a:t>
            </a:r>
            <a:br>
              <a:rPr lang="de-DE" dirty="0"/>
            </a:br>
            <a:endParaRPr lang="de-DE" dirty="0"/>
          </a:p>
          <a:p>
            <a:endParaRPr lang="de-DE" dirty="0"/>
          </a:p>
        </p:txBody>
      </p:sp>
    </p:spTree>
    <p:extLst>
      <p:ext uri="{BB962C8B-B14F-4D97-AF65-F5344CB8AC3E}">
        <p14:creationId xmlns:p14="http://schemas.microsoft.com/office/powerpoint/2010/main" val="83584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049380-2B20-7E49-9959-7D895F04A3E7}"/>
              </a:ext>
            </a:extLst>
          </p:cNvPr>
          <p:cNvSpPr>
            <a:spLocks noGrp="1"/>
          </p:cNvSpPr>
          <p:nvPr>
            <p:ph type="title"/>
          </p:nvPr>
        </p:nvSpPr>
        <p:spPr>
          <a:xfrm>
            <a:off x="581192" y="702156"/>
            <a:ext cx="11029616" cy="505859"/>
          </a:xfrm>
        </p:spPr>
        <p:txBody>
          <a:bodyPr/>
          <a:lstStyle/>
          <a:p>
            <a:r>
              <a:rPr lang="de-DE" dirty="0"/>
              <a:t>Themen dieses Vortrags</a:t>
            </a:r>
          </a:p>
        </p:txBody>
      </p:sp>
      <p:sp>
        <p:nvSpPr>
          <p:cNvPr id="3" name="Inhaltsplatzhalter 2">
            <a:extLst>
              <a:ext uri="{FF2B5EF4-FFF2-40B4-BE49-F238E27FC236}">
                <a16:creationId xmlns:a16="http://schemas.microsoft.com/office/drawing/2014/main" id="{2FB05415-2B42-9C41-AF71-9617431543C7}"/>
              </a:ext>
            </a:extLst>
          </p:cNvPr>
          <p:cNvSpPr>
            <a:spLocks noGrp="1"/>
          </p:cNvSpPr>
          <p:nvPr>
            <p:ph idx="1"/>
          </p:nvPr>
        </p:nvSpPr>
        <p:spPr>
          <a:xfrm>
            <a:off x="581192" y="1208015"/>
            <a:ext cx="11029615" cy="4767335"/>
          </a:xfrm>
        </p:spPr>
        <p:txBody>
          <a:bodyPr>
            <a:normAutofit fontScale="55000" lnSpcReduction="20000"/>
          </a:bodyPr>
          <a:lstStyle/>
          <a:p>
            <a:r>
              <a:rPr lang="de-DE" dirty="0"/>
              <a:t>Ziel dieser Präsentation</a:t>
            </a:r>
            <a:br>
              <a:rPr lang="de-DE" dirty="0"/>
            </a:br>
            <a:endParaRPr lang="de-DE" dirty="0"/>
          </a:p>
          <a:p>
            <a:r>
              <a:rPr lang="de-DE" dirty="0"/>
              <a:t>Rahmenbedingungen</a:t>
            </a:r>
            <a:br>
              <a:rPr lang="de-DE" dirty="0"/>
            </a:br>
            <a:endParaRPr lang="de-DE" dirty="0"/>
          </a:p>
          <a:p>
            <a:r>
              <a:rPr lang="de-DE" dirty="0"/>
              <a:t>Entwurf eines Ablaufplans</a:t>
            </a:r>
            <a:br>
              <a:rPr lang="de-DE" dirty="0"/>
            </a:br>
            <a:endParaRPr lang="de-DE" dirty="0"/>
          </a:p>
          <a:p>
            <a:r>
              <a:rPr lang="de-DE" dirty="0"/>
              <a:t>Anreise- sowie Abreisetag</a:t>
            </a:r>
            <a:br>
              <a:rPr lang="de-DE" dirty="0"/>
            </a:br>
            <a:endParaRPr lang="de-DE" dirty="0"/>
          </a:p>
          <a:p>
            <a:r>
              <a:rPr lang="de-DE" dirty="0"/>
              <a:t>Unterbringung</a:t>
            </a:r>
            <a:br>
              <a:rPr lang="de-DE" dirty="0"/>
            </a:br>
            <a:endParaRPr lang="de-DE" dirty="0"/>
          </a:p>
          <a:p>
            <a:r>
              <a:rPr lang="de-DE" dirty="0"/>
              <a:t>Aufteilung des Budgets</a:t>
            </a:r>
            <a:br>
              <a:rPr lang="de-DE" dirty="0"/>
            </a:br>
            <a:endParaRPr lang="de-DE" dirty="0"/>
          </a:p>
          <a:p>
            <a:r>
              <a:rPr lang="de-DE" dirty="0"/>
              <a:t>Zahlungsplan</a:t>
            </a:r>
            <a:br>
              <a:rPr lang="de-DE" dirty="0"/>
            </a:br>
            <a:endParaRPr lang="de-DE" dirty="0"/>
          </a:p>
          <a:p>
            <a:r>
              <a:rPr lang="de-DE" dirty="0"/>
              <a:t>Zuschüsse</a:t>
            </a:r>
            <a:br>
              <a:rPr lang="de-DE" dirty="0"/>
            </a:br>
            <a:endParaRPr lang="de-DE" dirty="0"/>
          </a:p>
          <a:p>
            <a:r>
              <a:rPr lang="de-DE" dirty="0"/>
              <a:t>Reiserücktrittsversicherung</a:t>
            </a:r>
            <a:br>
              <a:rPr lang="de-DE" dirty="0"/>
            </a:br>
            <a:endParaRPr lang="de-DE" dirty="0"/>
          </a:p>
          <a:p>
            <a:r>
              <a:rPr lang="de-DE" dirty="0"/>
              <a:t>Aufsicht/ Sicherheit</a:t>
            </a:r>
            <a:br>
              <a:rPr lang="de-DE" dirty="0"/>
            </a:br>
            <a:endParaRPr lang="de-DE" dirty="0"/>
          </a:p>
          <a:p>
            <a:r>
              <a:rPr lang="de-DE" dirty="0"/>
              <a:t>Klassenkasse</a:t>
            </a:r>
            <a:br>
              <a:rPr lang="de-DE" dirty="0"/>
            </a:br>
            <a:endParaRPr lang="de-DE" dirty="0"/>
          </a:p>
          <a:p>
            <a:r>
              <a:rPr lang="de-DE" dirty="0"/>
              <a:t>Abstimmung</a:t>
            </a:r>
          </a:p>
        </p:txBody>
      </p:sp>
    </p:spTree>
    <p:extLst>
      <p:ext uri="{BB962C8B-B14F-4D97-AF65-F5344CB8AC3E}">
        <p14:creationId xmlns:p14="http://schemas.microsoft.com/office/powerpoint/2010/main" val="29810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7CA1CD-B80A-8844-BE62-ED81AE7D6206}"/>
              </a:ext>
            </a:extLst>
          </p:cNvPr>
          <p:cNvSpPr>
            <a:spLocks noGrp="1"/>
          </p:cNvSpPr>
          <p:nvPr>
            <p:ph type="title"/>
          </p:nvPr>
        </p:nvSpPr>
        <p:spPr>
          <a:xfrm>
            <a:off x="581192" y="702156"/>
            <a:ext cx="11029616" cy="472303"/>
          </a:xfrm>
        </p:spPr>
        <p:txBody>
          <a:bodyPr/>
          <a:lstStyle/>
          <a:p>
            <a:r>
              <a:rPr lang="de-DE" dirty="0"/>
              <a:t>Ziel dieser Präsentation</a:t>
            </a:r>
          </a:p>
        </p:txBody>
      </p:sp>
      <p:sp>
        <p:nvSpPr>
          <p:cNvPr id="3" name="Inhaltsplatzhalter 2">
            <a:extLst>
              <a:ext uri="{FF2B5EF4-FFF2-40B4-BE49-F238E27FC236}">
                <a16:creationId xmlns:a16="http://schemas.microsoft.com/office/drawing/2014/main" id="{AB3714B2-F550-C240-93AF-3A5A3989B8B0}"/>
              </a:ext>
            </a:extLst>
          </p:cNvPr>
          <p:cNvSpPr>
            <a:spLocks noGrp="1"/>
          </p:cNvSpPr>
          <p:nvPr>
            <p:ph idx="1"/>
          </p:nvPr>
        </p:nvSpPr>
        <p:spPr>
          <a:xfrm>
            <a:off x="581192" y="1174459"/>
            <a:ext cx="11029615" cy="4800891"/>
          </a:xfrm>
        </p:spPr>
        <p:txBody>
          <a:bodyPr>
            <a:normAutofit/>
          </a:bodyPr>
          <a:lstStyle/>
          <a:p>
            <a:r>
              <a:rPr lang="de-DE" dirty="0"/>
              <a:t>Leider bietet Cisco den Schulen keine kostenlose Pro-Version seiner Kommunikationssoftware </a:t>
            </a:r>
            <a:r>
              <a:rPr lang="de-DE" dirty="0" err="1"/>
              <a:t>Webex</a:t>
            </a:r>
            <a:r>
              <a:rPr lang="de-DE" dirty="0"/>
              <a:t> an. Die kostenlose Version ist allerdings auf eine Gesprächsdauer von 50 Minuten beschränkt. </a:t>
            </a:r>
            <a:br>
              <a:rPr lang="de-DE" dirty="0"/>
            </a:br>
            <a:endParaRPr lang="de-DE" dirty="0"/>
          </a:p>
          <a:p>
            <a:r>
              <a:rPr lang="de-DE" dirty="0"/>
              <a:t>Damit der Online-Elternabend dennoch stattfinden kann, soll diese Präsentation Ihnen die wichtigsten Informationen liefern. </a:t>
            </a:r>
            <a:br>
              <a:rPr lang="de-DE" dirty="0"/>
            </a:br>
            <a:endParaRPr lang="de-DE" dirty="0"/>
          </a:p>
          <a:p>
            <a:r>
              <a:rPr lang="de-DE" dirty="0"/>
              <a:t>So können beim Online-Elternabend am 15.09.20, um 19:00 Uhr, vor allem Ihre Fragen im Mittelpunkt stehen.</a:t>
            </a:r>
            <a:br>
              <a:rPr lang="de-DE" dirty="0"/>
            </a:br>
            <a:endParaRPr lang="de-DE" dirty="0"/>
          </a:p>
          <a:p>
            <a:r>
              <a:rPr lang="de-DE" dirty="0"/>
              <a:t>Durch das nicht prognostizierbare Infektionsgeschehen im kommenden Jahr ist die Planung nur eingeschränkt möglich. Insofern stehen alle Informationen dieser Präsentation bezüglich des Programms und Ablaufs unter dem Vorbehalt, dass das Infektionsgeschehen unser Konzept zulässt. </a:t>
            </a:r>
          </a:p>
        </p:txBody>
      </p:sp>
    </p:spTree>
    <p:extLst>
      <p:ext uri="{BB962C8B-B14F-4D97-AF65-F5344CB8AC3E}">
        <p14:creationId xmlns:p14="http://schemas.microsoft.com/office/powerpoint/2010/main" val="222610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907CB2-7C77-6B4F-B76F-5E7DA705F33B}"/>
              </a:ext>
            </a:extLst>
          </p:cNvPr>
          <p:cNvSpPr>
            <a:spLocks noGrp="1"/>
          </p:cNvSpPr>
          <p:nvPr>
            <p:ph type="title"/>
          </p:nvPr>
        </p:nvSpPr>
        <p:spPr>
          <a:xfrm>
            <a:off x="581192" y="702156"/>
            <a:ext cx="11029616" cy="589749"/>
          </a:xfrm>
        </p:spPr>
        <p:txBody>
          <a:bodyPr/>
          <a:lstStyle/>
          <a:p>
            <a:r>
              <a:rPr lang="de-DE" dirty="0"/>
              <a:t>Rahmenbedingungen</a:t>
            </a:r>
          </a:p>
        </p:txBody>
      </p:sp>
      <p:sp>
        <p:nvSpPr>
          <p:cNvPr id="3" name="Inhaltsplatzhalter 2">
            <a:extLst>
              <a:ext uri="{FF2B5EF4-FFF2-40B4-BE49-F238E27FC236}">
                <a16:creationId xmlns:a16="http://schemas.microsoft.com/office/drawing/2014/main" id="{CD87D7A4-19CF-AD4E-9B45-DDF09E62FB0E}"/>
              </a:ext>
            </a:extLst>
          </p:cNvPr>
          <p:cNvSpPr>
            <a:spLocks noGrp="1"/>
          </p:cNvSpPr>
          <p:nvPr>
            <p:ph idx="1"/>
          </p:nvPr>
        </p:nvSpPr>
        <p:spPr>
          <a:xfrm>
            <a:off x="581192" y="1367406"/>
            <a:ext cx="11029615" cy="4607944"/>
          </a:xfrm>
        </p:spPr>
        <p:txBody>
          <a:bodyPr>
            <a:normAutofit/>
          </a:bodyPr>
          <a:lstStyle/>
          <a:p>
            <a:r>
              <a:rPr lang="de-DE" dirty="0"/>
              <a:t>Die </a:t>
            </a:r>
            <a:r>
              <a:rPr lang="de-DE" dirty="0" err="1"/>
              <a:t>SchülerInnen</a:t>
            </a:r>
            <a:r>
              <a:rPr lang="de-DE" dirty="0"/>
              <a:t> haben sich mehrheitlich für eine Fahrt nach Berlin ausgesprochen.</a:t>
            </a:r>
            <a:br>
              <a:rPr lang="de-DE" dirty="0"/>
            </a:br>
            <a:endParaRPr lang="de-DE" dirty="0"/>
          </a:p>
          <a:p>
            <a:r>
              <a:rPr lang="de-DE" dirty="0"/>
              <a:t>Die Klassen 10a und 10b werden vom 28.06.21-02.07.21 nach Berlin reisen.</a:t>
            </a:r>
            <a:br>
              <a:rPr lang="de-DE" dirty="0"/>
            </a:br>
            <a:endParaRPr lang="de-DE" dirty="0"/>
          </a:p>
          <a:p>
            <a:r>
              <a:rPr lang="de-DE" dirty="0"/>
              <a:t>Beide Klassen werden gemeinsam an- sowie abreisen und im gleichen Hotel wohnen. Vor Ort werden die Klassen allerdings ein individuelles Programm absolvieren.</a:t>
            </a:r>
            <a:br>
              <a:rPr lang="de-DE" dirty="0"/>
            </a:br>
            <a:endParaRPr lang="de-DE" dirty="0"/>
          </a:p>
          <a:p>
            <a:r>
              <a:rPr lang="de-DE" dirty="0"/>
              <a:t>Durch die Corona-Epidemie müssen besondere Bedingungen für die Stornierung der Reise berücksichtigt werden. So kann u.a. die anvisierte Hotelbuchung kostenlos storniert werden.   </a:t>
            </a:r>
            <a:br>
              <a:rPr lang="de-DE" dirty="0"/>
            </a:br>
            <a:endParaRPr lang="de-DE" dirty="0"/>
          </a:p>
          <a:p>
            <a:r>
              <a:rPr lang="de-DE" dirty="0"/>
              <a:t>Unverändert bleibt das Kostenlimit von 300,- € für Klassenfahrten, das alle Kosten (Eintritte, Fahrtkosten, Unterbringung und Verpflegung) beinhalten muss.</a:t>
            </a:r>
          </a:p>
        </p:txBody>
      </p:sp>
    </p:spTree>
    <p:extLst>
      <p:ext uri="{BB962C8B-B14F-4D97-AF65-F5344CB8AC3E}">
        <p14:creationId xmlns:p14="http://schemas.microsoft.com/office/powerpoint/2010/main" val="176036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2B73E-25C2-CA41-BA65-3CB9A57B6FF4}"/>
              </a:ext>
            </a:extLst>
          </p:cNvPr>
          <p:cNvSpPr>
            <a:spLocks noGrp="1"/>
          </p:cNvSpPr>
          <p:nvPr>
            <p:ph type="title"/>
          </p:nvPr>
        </p:nvSpPr>
        <p:spPr>
          <a:xfrm>
            <a:off x="581192" y="702156"/>
            <a:ext cx="11029616" cy="522637"/>
          </a:xfrm>
        </p:spPr>
        <p:txBody>
          <a:bodyPr/>
          <a:lstStyle/>
          <a:p>
            <a:r>
              <a:rPr lang="de-DE" dirty="0"/>
              <a:t>Entwurf des Ablaufplans</a:t>
            </a:r>
          </a:p>
        </p:txBody>
      </p:sp>
      <p:graphicFrame>
        <p:nvGraphicFramePr>
          <p:cNvPr id="4" name="Tabelle 4">
            <a:extLst>
              <a:ext uri="{FF2B5EF4-FFF2-40B4-BE49-F238E27FC236}">
                <a16:creationId xmlns:a16="http://schemas.microsoft.com/office/drawing/2014/main" id="{DCE5CF19-8F04-5042-B4C7-D94692D649F4}"/>
              </a:ext>
            </a:extLst>
          </p:cNvPr>
          <p:cNvGraphicFramePr>
            <a:graphicFrameLocks noGrp="1"/>
          </p:cNvGraphicFramePr>
          <p:nvPr>
            <p:ph idx="1"/>
            <p:extLst>
              <p:ext uri="{D42A27DB-BD31-4B8C-83A1-F6EECF244321}">
                <p14:modId xmlns:p14="http://schemas.microsoft.com/office/powerpoint/2010/main" val="335725161"/>
              </p:ext>
            </p:extLst>
          </p:nvPr>
        </p:nvGraphicFramePr>
        <p:xfrm>
          <a:off x="581025" y="1469108"/>
          <a:ext cx="11029950" cy="4122420"/>
        </p:xfrm>
        <a:graphic>
          <a:graphicData uri="http://schemas.openxmlformats.org/drawingml/2006/table">
            <a:tbl>
              <a:tblPr firstRow="1" bandRow="1">
                <a:tableStyleId>{5C22544A-7EE6-4342-B048-85BDC9FD1C3A}</a:tableStyleId>
              </a:tblPr>
              <a:tblGrid>
                <a:gridCol w="1838325">
                  <a:extLst>
                    <a:ext uri="{9D8B030D-6E8A-4147-A177-3AD203B41FA5}">
                      <a16:colId xmlns:a16="http://schemas.microsoft.com/office/drawing/2014/main" val="2899061304"/>
                    </a:ext>
                  </a:extLst>
                </a:gridCol>
                <a:gridCol w="1838325">
                  <a:extLst>
                    <a:ext uri="{9D8B030D-6E8A-4147-A177-3AD203B41FA5}">
                      <a16:colId xmlns:a16="http://schemas.microsoft.com/office/drawing/2014/main" val="4187017187"/>
                    </a:ext>
                  </a:extLst>
                </a:gridCol>
                <a:gridCol w="1838325">
                  <a:extLst>
                    <a:ext uri="{9D8B030D-6E8A-4147-A177-3AD203B41FA5}">
                      <a16:colId xmlns:a16="http://schemas.microsoft.com/office/drawing/2014/main" val="1066580354"/>
                    </a:ext>
                  </a:extLst>
                </a:gridCol>
                <a:gridCol w="1838325">
                  <a:extLst>
                    <a:ext uri="{9D8B030D-6E8A-4147-A177-3AD203B41FA5}">
                      <a16:colId xmlns:a16="http://schemas.microsoft.com/office/drawing/2014/main" val="3901185804"/>
                    </a:ext>
                  </a:extLst>
                </a:gridCol>
                <a:gridCol w="1838325">
                  <a:extLst>
                    <a:ext uri="{9D8B030D-6E8A-4147-A177-3AD203B41FA5}">
                      <a16:colId xmlns:a16="http://schemas.microsoft.com/office/drawing/2014/main" val="4199135416"/>
                    </a:ext>
                  </a:extLst>
                </a:gridCol>
                <a:gridCol w="1838325">
                  <a:extLst>
                    <a:ext uri="{9D8B030D-6E8A-4147-A177-3AD203B41FA5}">
                      <a16:colId xmlns:a16="http://schemas.microsoft.com/office/drawing/2014/main" val="503709763"/>
                    </a:ext>
                  </a:extLst>
                </a:gridCol>
              </a:tblGrid>
              <a:tr h="370840">
                <a:tc>
                  <a:txBody>
                    <a:bodyPr/>
                    <a:lstStyle/>
                    <a:p>
                      <a:endParaRPr lang="de-DE" dirty="0"/>
                    </a:p>
                  </a:txBody>
                  <a:tcPr/>
                </a:tc>
                <a:tc>
                  <a:txBody>
                    <a:bodyPr/>
                    <a:lstStyle/>
                    <a:p>
                      <a:pPr algn="ctr"/>
                      <a:r>
                        <a:rPr lang="de-DE" sz="1200" kern="150" dirty="0">
                          <a:effectLst/>
                          <a:latin typeface="Calibri" panose="020F0502020204030204" pitchFamily="34" charset="0"/>
                          <a:ea typeface="SimSun" panose="02010600030101010101" pitchFamily="2" charset="-122"/>
                          <a:cs typeface="Arial" panose="020B0604020202020204" pitchFamily="34" charset="0"/>
                        </a:rPr>
                        <a:t>Montag, 28.6.</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200" kern="150">
                          <a:solidFill>
                            <a:srgbClr val="000000"/>
                          </a:solidFill>
                          <a:effectLst/>
                          <a:latin typeface="Calibri" panose="020F0502020204030204" pitchFamily="34" charset="0"/>
                          <a:ea typeface="SimSun" panose="02010600030101010101" pitchFamily="2" charset="-122"/>
                          <a:cs typeface="Arial" panose="020B0604020202020204" pitchFamily="34" charset="0"/>
                        </a:rPr>
                        <a:t>Dienstag, 29.6.</a:t>
                      </a:r>
                      <a:endParaRPr lang="de-DE" sz="1200" kern="15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200" kern="150">
                          <a:solidFill>
                            <a:srgbClr val="000000"/>
                          </a:solidFill>
                          <a:effectLst/>
                          <a:latin typeface="Calibri" panose="020F0502020204030204" pitchFamily="34" charset="0"/>
                          <a:ea typeface="SimSun" panose="02010600030101010101" pitchFamily="2" charset="-122"/>
                          <a:cs typeface="Arial" panose="020B0604020202020204" pitchFamily="34" charset="0"/>
                        </a:rPr>
                        <a:t>Mittwoch, 30.6.</a:t>
                      </a:r>
                      <a:endParaRPr lang="de-DE" sz="1200" kern="15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200" kern="150">
                          <a:solidFill>
                            <a:srgbClr val="000000"/>
                          </a:solidFill>
                          <a:effectLst/>
                          <a:latin typeface="Calibri" panose="020F0502020204030204" pitchFamily="34" charset="0"/>
                          <a:ea typeface="SimSun" panose="02010600030101010101" pitchFamily="2" charset="-122"/>
                          <a:cs typeface="Arial" panose="020B0604020202020204" pitchFamily="34" charset="0"/>
                        </a:rPr>
                        <a:t>Donnerstag, 1.7.</a:t>
                      </a:r>
                      <a:endParaRPr lang="de-DE" sz="1200" kern="15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2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Freitag, 2.7.</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extLst>
                  <a:ext uri="{0D108BD9-81ED-4DB2-BD59-A6C34878D82A}">
                    <a16:rowId xmlns:a16="http://schemas.microsoft.com/office/drawing/2014/main" val="521195476"/>
                  </a:ext>
                </a:extLst>
              </a:tr>
              <a:tr h="370840">
                <a:tc>
                  <a:txBody>
                    <a:bodyPr/>
                    <a:lstStyle/>
                    <a:p>
                      <a:r>
                        <a:rPr lang="de-DE" sz="1200" kern="150" dirty="0">
                          <a:effectLst/>
                          <a:latin typeface="Calibri" panose="020F0502020204030204" pitchFamily="34" charset="0"/>
                          <a:ea typeface="SimSun" panose="02010600030101010101" pitchFamily="2" charset="-122"/>
                          <a:cs typeface="Arial" panose="020B0604020202020204" pitchFamily="34" charset="0"/>
                        </a:rPr>
                        <a:t>Vormittag</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Anreise voraussichtlich</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mit der Bahn</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b="1" kern="150" dirty="0">
                          <a:effectLst/>
                          <a:latin typeface="Calibri" panose="020F0502020204030204" pitchFamily="34" charset="0"/>
                          <a:ea typeface="SimSun" panose="02010600030101010101" pitchFamily="2" charset="-122"/>
                          <a:cs typeface="Arial" panose="020B0604020202020204" pitchFamily="34" charset="0"/>
                        </a:rPr>
                        <a:t>→ Gedenkstätte Bernauer Straße – ein letztes Stück Mauer</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eventuell Stück </a:t>
                      </a:r>
                      <a:r>
                        <a:rPr lang="de-DE" sz="1100" kern="150" dirty="0" err="1">
                          <a:effectLst/>
                          <a:latin typeface="Calibri" panose="020F0502020204030204" pitchFamily="34" charset="0"/>
                          <a:ea typeface="SimSun" panose="02010600030101010101" pitchFamily="2" charset="-122"/>
                          <a:cs typeface="Arial" panose="020B0604020202020204" pitchFamily="34" charset="0"/>
                        </a:rPr>
                        <a:t>Mauerweg</a:t>
                      </a:r>
                      <a:r>
                        <a:rPr lang="de-DE" sz="1100" kern="150" dirty="0">
                          <a:effectLst/>
                          <a:latin typeface="Calibri" panose="020F0502020204030204" pitchFamily="34" charset="0"/>
                          <a:ea typeface="SimSun" panose="02010600030101010101" pitchFamily="2" charset="-122"/>
                          <a:cs typeface="Arial" panose="020B0604020202020204" pitchFamily="34" charset="0"/>
                        </a:rPr>
                        <a:t> – auf den Spuren einer verschwundenen Grenze (Nordbahnhof bis Potsdamer Platz)</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b="1" kern="150" dirty="0">
                          <a:effectLst/>
                          <a:latin typeface="Calibri" panose="020F0502020204030204" pitchFamily="34" charset="0"/>
                          <a:ea typeface="SimSun" panose="02010600030101010101" pitchFamily="2" charset="-122"/>
                          <a:cs typeface="Arial" panose="020B0604020202020204" pitchFamily="34" charset="0"/>
                        </a:rPr>
                        <a:t>→ Bundestag und Kuppel</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b="1" kern="150" dirty="0">
                          <a:effectLst/>
                          <a:latin typeface="Calibri" panose="020F0502020204030204" pitchFamily="34" charset="0"/>
                          <a:ea typeface="SimSun" panose="02010600030101010101" pitchFamily="2" charset="-122"/>
                          <a:cs typeface="Arial" panose="020B0604020202020204" pitchFamily="34" charset="0"/>
                        </a:rPr>
                        <a:t>→ Gedenkstätte Hohenschönhausen</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b="1" kern="150" dirty="0">
                          <a:effectLst/>
                          <a:latin typeface="Calibri" panose="020F0502020204030204" pitchFamily="34" charset="0"/>
                          <a:ea typeface="SimSun" panose="02010600030101010101" pitchFamily="2" charset="-122"/>
                          <a:cs typeface="Arial" panose="020B0604020202020204" pitchFamily="34" charset="0"/>
                        </a:rPr>
                        <a:t>mit  Führung</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eventuell Assisi-Panorama</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r>
                        <a:rPr lang="de-DE" sz="1100" baseline="0" dirty="0">
                          <a:latin typeface="Arial" panose="020B0604020202020204" pitchFamily="34" charset="0"/>
                        </a:rPr>
                        <a:t>Rückfahrt</a:t>
                      </a:r>
                    </a:p>
                  </a:txBody>
                  <a:tcPr/>
                </a:tc>
                <a:extLst>
                  <a:ext uri="{0D108BD9-81ED-4DB2-BD59-A6C34878D82A}">
                    <a16:rowId xmlns:a16="http://schemas.microsoft.com/office/drawing/2014/main" val="2122632075"/>
                  </a:ext>
                </a:extLst>
              </a:tr>
              <a:tr h="370840">
                <a:tc>
                  <a:txBody>
                    <a:bodyPr/>
                    <a:lstStyle/>
                    <a:p>
                      <a:r>
                        <a:rPr lang="de-DE" sz="1200" kern="150">
                          <a:solidFill>
                            <a:srgbClr val="000000"/>
                          </a:solidFill>
                          <a:effectLst/>
                          <a:latin typeface="Calibri" panose="020F0502020204030204" pitchFamily="34" charset="0"/>
                          <a:ea typeface="SimSun" panose="02010600030101010101" pitchFamily="2" charset="-122"/>
                          <a:cs typeface="Arial" panose="020B0604020202020204" pitchFamily="34" charset="0"/>
                        </a:rPr>
                        <a:t>Nachmittag</a:t>
                      </a:r>
                      <a:endParaRPr lang="de-DE" sz="1200" kern="15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a:effectLst/>
                          <a:latin typeface="Calibri" panose="020F0502020204030204" pitchFamily="34" charset="0"/>
                          <a:ea typeface="SimSun" panose="02010600030101010101" pitchFamily="2" charset="-122"/>
                          <a:cs typeface="Arial" panose="020B0604020202020204" pitchFamily="34" charset="0"/>
                        </a:rPr>
                        <a:t>Ankunft Berlin</a:t>
                      </a:r>
                      <a:endParaRPr lang="de-DE" sz="1200" kern="15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 Museumsbesuch (</a:t>
                      </a:r>
                      <a:r>
                        <a:rPr lang="de-DE" sz="1100" kern="150" dirty="0" err="1">
                          <a:solidFill>
                            <a:srgbClr val="000000"/>
                          </a:solidFill>
                          <a:effectLst/>
                          <a:latin typeface="Calibri" panose="020F0502020204030204" pitchFamily="34" charset="0"/>
                          <a:ea typeface="SimSun" panose="02010600030101010101" pitchFamily="2" charset="-122"/>
                          <a:cs typeface="Arial" panose="020B0604020202020204" pitchFamily="34" charset="0"/>
                        </a:rPr>
                        <a:t>Futurium</a:t>
                      </a: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 DDR-Museum, Spionage-Museum, usw.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Berlin </a:t>
                      </a:r>
                      <a:r>
                        <a:rPr lang="de-DE" sz="1100" kern="150" dirty="0" err="1">
                          <a:solidFill>
                            <a:srgbClr val="000000"/>
                          </a:solidFill>
                          <a:effectLst/>
                          <a:latin typeface="Calibri" panose="020F0502020204030204" pitchFamily="34" charset="0"/>
                          <a:ea typeface="SimSun" panose="02010600030101010101" pitchFamily="2" charset="-122"/>
                          <a:cs typeface="Arial" panose="020B0604020202020204" pitchFamily="34" charset="0"/>
                        </a:rPr>
                        <a:t>Dungeon</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oder Madame </a:t>
                      </a:r>
                      <a:r>
                        <a:rPr lang="de-DE" sz="1100" kern="150" dirty="0" err="1">
                          <a:solidFill>
                            <a:srgbClr val="000000"/>
                          </a:solidFill>
                          <a:effectLst/>
                          <a:latin typeface="Calibri" panose="020F0502020204030204" pitchFamily="34" charset="0"/>
                          <a:ea typeface="SimSun" panose="02010600030101010101" pitchFamily="2" charset="-122"/>
                          <a:cs typeface="Arial" panose="020B0604020202020204" pitchFamily="34" charset="0"/>
                        </a:rPr>
                        <a:t>Tussauds</a:t>
                      </a: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 oder Spreefahrt</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Freizeit in der Stadt</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Türkischer Markt Kreuzberg</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endParaRPr lang="de-DE"/>
                    </a:p>
                  </a:txBody>
                  <a:tcPr/>
                </a:tc>
                <a:extLst>
                  <a:ext uri="{0D108BD9-81ED-4DB2-BD59-A6C34878D82A}">
                    <a16:rowId xmlns:a16="http://schemas.microsoft.com/office/drawing/2014/main" val="2186277959"/>
                  </a:ext>
                </a:extLst>
              </a:tr>
              <a:tr h="370840">
                <a:tc>
                  <a:txBody>
                    <a:bodyPr/>
                    <a:lstStyle/>
                    <a:p>
                      <a:r>
                        <a:rPr lang="de-DE" sz="1200" kern="150" dirty="0">
                          <a:solidFill>
                            <a:srgbClr val="000000"/>
                          </a:solidFill>
                          <a:effectLst/>
                          <a:latin typeface="Calibri" panose="020F0502020204030204" pitchFamily="34" charset="0"/>
                          <a:ea typeface="SimSun" panose="02010600030101010101" pitchFamily="2" charset="-122"/>
                          <a:cs typeface="Arial" panose="020B0604020202020204" pitchFamily="34" charset="0"/>
                        </a:rPr>
                        <a:t>Abend</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a:txBody>
                    <a:bodyPr/>
                    <a:lstStyle/>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Berlin am Abend – Stadtrundgang</a:t>
                      </a:r>
                      <a:endParaRPr lang="de-DE" sz="1200" kern="150" dirty="0">
                        <a:effectLst/>
                        <a:latin typeface="Liberation Serif"/>
                        <a:ea typeface="SimSun" panose="02010600030101010101" pitchFamily="2" charset="-122"/>
                        <a:cs typeface="Arial" panose="020B0604020202020204" pitchFamily="34" charset="0"/>
                      </a:endParaRPr>
                    </a:p>
                    <a:p>
                      <a:pPr algn="ctr"/>
                      <a:r>
                        <a:rPr lang="de-DE" sz="1100" kern="150" dirty="0">
                          <a:effectLst/>
                          <a:latin typeface="Calibri" panose="020F0502020204030204" pitchFamily="34" charset="0"/>
                          <a:ea typeface="SimSun" panose="02010600030101010101" pitchFamily="2" charset="-122"/>
                          <a:cs typeface="Arial" panose="020B0604020202020204" pitchFamily="34" charset="0"/>
                        </a:rPr>
                        <a:t> </a:t>
                      </a:r>
                      <a:endParaRPr lang="de-DE" sz="1200" kern="150" dirty="0">
                        <a:effectLst/>
                        <a:latin typeface="Liberation Serif"/>
                        <a:ea typeface="SimSun" panose="02010600030101010101" pitchFamily="2" charset="-122"/>
                        <a:cs typeface="Arial" panose="020B0604020202020204" pitchFamily="34" charset="0"/>
                      </a:endParaRPr>
                    </a:p>
                  </a:txBody>
                  <a:tcPr marL="34925" marR="34925" marT="34925" marB="34925"/>
                </a:tc>
                <a:tc gridSpan="3">
                  <a:txBody>
                    <a:bodyPr/>
                    <a:lstStyle/>
                    <a:p>
                      <a:pPr marL="171450" indent="-171450">
                        <a:buFont typeface="Arial" panose="020B0604020202020204" pitchFamily="34" charset="0"/>
                        <a:buChar char="•"/>
                      </a:pPr>
                      <a:r>
                        <a:rPr lang="de-DE" sz="1100" baseline="0" dirty="0">
                          <a:latin typeface="Arial" panose="020B0604020202020204" pitchFamily="34" charset="0"/>
                        </a:rPr>
                        <a:t>eventuell D-light Schülerdisco im „Matrix“  </a:t>
                      </a:r>
                    </a:p>
                    <a:p>
                      <a:pPr marL="171450" indent="-171450">
                        <a:buFont typeface="Arial" panose="020B0604020202020204" pitchFamily="34" charset="0"/>
                        <a:buChar char="•"/>
                      </a:pPr>
                      <a:r>
                        <a:rPr lang="de-DE" sz="1100" baseline="0" dirty="0">
                          <a:latin typeface="Arial" panose="020B0604020202020204" pitchFamily="34" charset="0"/>
                        </a:rPr>
                        <a:t>eventuell Kino </a:t>
                      </a:r>
                    </a:p>
                    <a:p>
                      <a:pPr marL="171450" indent="-171450">
                        <a:buFont typeface="Arial" panose="020B0604020202020204" pitchFamily="34" charset="0"/>
                        <a:buChar char="•"/>
                      </a:pPr>
                      <a:r>
                        <a:rPr lang="de-DE" sz="1100" baseline="0" dirty="0">
                          <a:latin typeface="Arial" panose="020B0604020202020204" pitchFamily="34" charset="0"/>
                        </a:rPr>
                        <a:t>eventuell Theater-/Musical-besuch </a:t>
                      </a:r>
                    </a:p>
                    <a:p>
                      <a:pPr marL="171450" indent="-171450">
                        <a:buFont typeface="Arial" panose="020B0604020202020204" pitchFamily="34" charset="0"/>
                        <a:buChar char="•"/>
                      </a:pPr>
                      <a:r>
                        <a:rPr lang="de-DE" sz="1100" baseline="0" dirty="0">
                          <a:latin typeface="Arial" panose="020B0604020202020204" pitchFamily="34" charset="0"/>
                        </a:rPr>
                        <a:t>Grillabend in der Unterkunft möglich </a:t>
                      </a:r>
                    </a:p>
                  </a:txBody>
                  <a:tcPr/>
                </a:tc>
                <a:tc hMerge="1">
                  <a:txBody>
                    <a:bodyPr/>
                    <a:lstStyle/>
                    <a:p>
                      <a:endParaRPr lang="de-DE" dirty="0"/>
                    </a:p>
                  </a:txBody>
                  <a:tcPr/>
                </a:tc>
                <a:tc hMerge="1">
                  <a:txBody>
                    <a:bodyPr/>
                    <a:lstStyle/>
                    <a:p>
                      <a:endParaRPr lang="de-DE" dirty="0"/>
                    </a:p>
                  </a:txBody>
                  <a:tcPr/>
                </a:tc>
                <a:tc>
                  <a:txBody>
                    <a:bodyPr/>
                    <a:lstStyle/>
                    <a:p>
                      <a:endParaRPr lang="de-DE" dirty="0"/>
                    </a:p>
                  </a:txBody>
                  <a:tcPr/>
                </a:tc>
                <a:extLst>
                  <a:ext uri="{0D108BD9-81ED-4DB2-BD59-A6C34878D82A}">
                    <a16:rowId xmlns:a16="http://schemas.microsoft.com/office/drawing/2014/main" val="2266516846"/>
                  </a:ext>
                </a:extLst>
              </a:tr>
            </a:tbl>
          </a:graphicData>
        </a:graphic>
      </p:graphicFrame>
    </p:spTree>
    <p:extLst>
      <p:ext uri="{BB962C8B-B14F-4D97-AF65-F5344CB8AC3E}">
        <p14:creationId xmlns:p14="http://schemas.microsoft.com/office/powerpoint/2010/main" val="352227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9E2B8-C297-1047-961E-2C7F4117351F}"/>
              </a:ext>
            </a:extLst>
          </p:cNvPr>
          <p:cNvSpPr>
            <a:spLocks noGrp="1"/>
          </p:cNvSpPr>
          <p:nvPr>
            <p:ph type="title"/>
          </p:nvPr>
        </p:nvSpPr>
        <p:spPr>
          <a:xfrm>
            <a:off x="581192" y="702156"/>
            <a:ext cx="11029616" cy="539415"/>
          </a:xfrm>
        </p:spPr>
        <p:txBody>
          <a:bodyPr/>
          <a:lstStyle/>
          <a:p>
            <a:r>
              <a:rPr lang="de-DE" dirty="0"/>
              <a:t>Anreise</a:t>
            </a:r>
          </a:p>
        </p:txBody>
      </p:sp>
      <p:sp>
        <p:nvSpPr>
          <p:cNvPr id="3" name="Inhaltsplatzhalter 2">
            <a:extLst>
              <a:ext uri="{FF2B5EF4-FFF2-40B4-BE49-F238E27FC236}">
                <a16:creationId xmlns:a16="http://schemas.microsoft.com/office/drawing/2014/main" id="{5EDC4C0D-7D69-3443-A0E6-B5ED33B7C377}"/>
              </a:ext>
            </a:extLst>
          </p:cNvPr>
          <p:cNvSpPr>
            <a:spLocks noGrp="1"/>
          </p:cNvSpPr>
          <p:nvPr>
            <p:ph idx="1"/>
          </p:nvPr>
        </p:nvSpPr>
        <p:spPr>
          <a:xfrm>
            <a:off x="581192" y="1241571"/>
            <a:ext cx="11029615" cy="4733779"/>
          </a:xfrm>
        </p:spPr>
        <p:txBody>
          <a:bodyPr>
            <a:normAutofit/>
          </a:bodyPr>
          <a:lstStyle/>
          <a:p>
            <a:r>
              <a:rPr lang="de-DE" dirty="0"/>
              <a:t>Die Klassen 10a und 10b werden wahrscheinlich mit dem Zug an- und abreisen.</a:t>
            </a:r>
            <a:br>
              <a:rPr lang="de-DE" dirty="0"/>
            </a:br>
            <a:endParaRPr lang="de-DE" dirty="0"/>
          </a:p>
          <a:p>
            <a:r>
              <a:rPr lang="de-DE" dirty="0"/>
              <a:t>Leider ist eine kostenlose Stornierung der Zugtickets nicht möglich. Pro Gruppenticket müssen (bei einer Stornierung bis 7 Tage vor Reiseantritt) 36 Euro Stornierungsgebühr gezahlt werden (die Klasse kann wahrscheinlich gemeinsam ein Gruppenticket verwenden). Insofern nur einzelne Tickets 7 Tage vor Reiseantritt gekündigt werden, beträgt die Stornierungsgebühr pro Ticket 19€</a:t>
            </a:r>
            <a:br>
              <a:rPr lang="de-DE" dirty="0"/>
            </a:br>
            <a:endParaRPr lang="de-DE" dirty="0"/>
          </a:p>
          <a:p>
            <a:r>
              <a:rPr lang="de-DE" dirty="0"/>
              <a:t>In diesem Fall werden wir uns mit den </a:t>
            </a:r>
            <a:r>
              <a:rPr lang="de-DE" dirty="0" err="1"/>
              <a:t>SchülerInnen</a:t>
            </a:r>
            <a:r>
              <a:rPr lang="de-DE" dirty="0"/>
              <a:t> und Schülern am 28.06.20, am Bahnhof Mühlheim, treffen und dann wahrscheinlich in Hanau oder Frankfurt in den ICE umsteigen.</a:t>
            </a:r>
            <a:br>
              <a:rPr lang="de-DE" dirty="0"/>
            </a:br>
            <a:endParaRPr lang="de-DE" dirty="0"/>
          </a:p>
          <a:p>
            <a:r>
              <a:rPr lang="de-DE" dirty="0"/>
              <a:t>Allerdings werden die Sparpreise der Bahn erst noch in den kommenden Monaten veröffentlicht, weshalb die Kosten noch nicht genau beziffert werden können.</a:t>
            </a:r>
            <a:br>
              <a:rPr lang="de-DE" dirty="0"/>
            </a:br>
            <a:endParaRPr lang="de-DE" dirty="0"/>
          </a:p>
          <a:p>
            <a:r>
              <a:rPr lang="de-DE" dirty="0"/>
              <a:t>Sollten die Kosten für die Bahnreise 70€ überschreiten, ziehen wir in Betracht, mit dem Bus anzureisen.</a:t>
            </a:r>
          </a:p>
        </p:txBody>
      </p:sp>
    </p:spTree>
    <p:extLst>
      <p:ext uri="{BB962C8B-B14F-4D97-AF65-F5344CB8AC3E}">
        <p14:creationId xmlns:p14="http://schemas.microsoft.com/office/powerpoint/2010/main" val="316467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43273-25A2-4F42-858C-4391F80DE595}"/>
              </a:ext>
            </a:extLst>
          </p:cNvPr>
          <p:cNvSpPr>
            <a:spLocks noGrp="1"/>
          </p:cNvSpPr>
          <p:nvPr>
            <p:ph type="title"/>
          </p:nvPr>
        </p:nvSpPr>
        <p:spPr>
          <a:xfrm>
            <a:off x="581192" y="702156"/>
            <a:ext cx="11029616" cy="572971"/>
          </a:xfrm>
        </p:spPr>
        <p:txBody>
          <a:bodyPr/>
          <a:lstStyle/>
          <a:p>
            <a:r>
              <a:rPr lang="de-DE" dirty="0"/>
              <a:t>Montag 28.06.21</a:t>
            </a:r>
          </a:p>
        </p:txBody>
      </p:sp>
      <p:sp>
        <p:nvSpPr>
          <p:cNvPr id="3" name="Inhaltsplatzhalter 2">
            <a:extLst>
              <a:ext uri="{FF2B5EF4-FFF2-40B4-BE49-F238E27FC236}">
                <a16:creationId xmlns:a16="http://schemas.microsoft.com/office/drawing/2014/main" id="{780150AE-6E4E-4B44-9B20-F5382ECFD34F}"/>
              </a:ext>
            </a:extLst>
          </p:cNvPr>
          <p:cNvSpPr>
            <a:spLocks noGrp="1"/>
          </p:cNvSpPr>
          <p:nvPr>
            <p:ph idx="1"/>
          </p:nvPr>
        </p:nvSpPr>
        <p:spPr>
          <a:xfrm>
            <a:off x="581193" y="1275128"/>
            <a:ext cx="11029615" cy="3511502"/>
          </a:xfrm>
        </p:spPr>
        <p:txBody>
          <a:bodyPr/>
          <a:lstStyle/>
          <a:p>
            <a:r>
              <a:rPr lang="de-DE" dirty="0"/>
              <a:t>Nach der Ankunft in Berlin werden wir zunächst die Zimmer im Hotel beziehen.</a:t>
            </a:r>
            <a:br>
              <a:rPr lang="de-DE" dirty="0"/>
            </a:br>
            <a:endParaRPr lang="de-DE" dirty="0"/>
          </a:p>
          <a:p>
            <a:r>
              <a:rPr lang="de-DE" dirty="0"/>
              <a:t>Danach ist ein Stadtrundgang geplant. </a:t>
            </a:r>
            <a:br>
              <a:rPr lang="de-DE" dirty="0"/>
            </a:br>
            <a:endParaRPr lang="de-DE" dirty="0"/>
          </a:p>
          <a:p>
            <a:r>
              <a:rPr lang="de-DE" dirty="0"/>
              <a:t>Anschließend die </a:t>
            </a:r>
            <a:r>
              <a:rPr lang="de-DE" dirty="0" err="1"/>
              <a:t>SchülerInnen</a:t>
            </a:r>
            <a:r>
              <a:rPr lang="de-DE" dirty="0"/>
              <a:t> freie Zeit, um in Kleingruppen die Hotelumgebung zu erkunden.</a:t>
            </a:r>
            <a:br>
              <a:rPr lang="de-DE" dirty="0"/>
            </a:br>
            <a:endParaRPr lang="de-DE" dirty="0"/>
          </a:p>
          <a:p>
            <a:r>
              <a:rPr lang="de-DE" dirty="0"/>
              <a:t>Ab 22:00 Uhr herrscht allerdings Bettruhe und die Zimmer dürfen nicht mehr verlassen werden. </a:t>
            </a:r>
          </a:p>
        </p:txBody>
      </p:sp>
    </p:spTree>
    <p:extLst>
      <p:ext uri="{BB962C8B-B14F-4D97-AF65-F5344CB8AC3E}">
        <p14:creationId xmlns:p14="http://schemas.microsoft.com/office/powerpoint/2010/main" val="269717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09364B-FD9A-8543-93DB-D2CABE8DA84C}"/>
              </a:ext>
            </a:extLst>
          </p:cNvPr>
          <p:cNvSpPr>
            <a:spLocks noGrp="1"/>
          </p:cNvSpPr>
          <p:nvPr>
            <p:ph type="title"/>
          </p:nvPr>
        </p:nvSpPr>
        <p:spPr>
          <a:xfrm>
            <a:off x="581192" y="702156"/>
            <a:ext cx="11029616" cy="522637"/>
          </a:xfrm>
        </p:spPr>
        <p:txBody>
          <a:bodyPr/>
          <a:lstStyle/>
          <a:p>
            <a:r>
              <a:rPr lang="de-DE" dirty="0"/>
              <a:t>Freitag 02.07.21</a:t>
            </a:r>
          </a:p>
        </p:txBody>
      </p:sp>
      <p:sp>
        <p:nvSpPr>
          <p:cNvPr id="3" name="Inhaltsplatzhalter 2">
            <a:extLst>
              <a:ext uri="{FF2B5EF4-FFF2-40B4-BE49-F238E27FC236}">
                <a16:creationId xmlns:a16="http://schemas.microsoft.com/office/drawing/2014/main" id="{649DD16D-4867-DC42-A3DF-7F170307028B}"/>
              </a:ext>
            </a:extLst>
          </p:cNvPr>
          <p:cNvSpPr>
            <a:spLocks noGrp="1"/>
          </p:cNvSpPr>
          <p:nvPr>
            <p:ph idx="1"/>
          </p:nvPr>
        </p:nvSpPr>
        <p:spPr>
          <a:xfrm>
            <a:off x="581193" y="1224793"/>
            <a:ext cx="11029615" cy="2066079"/>
          </a:xfrm>
        </p:spPr>
        <p:txBody>
          <a:bodyPr/>
          <a:lstStyle/>
          <a:p>
            <a:r>
              <a:rPr lang="de-DE" dirty="0"/>
              <a:t>Wahrscheinlich werden wir am Freitagvormittag abreisen und nachmittags in Mühlheim eintreffen.</a:t>
            </a:r>
          </a:p>
        </p:txBody>
      </p:sp>
    </p:spTree>
    <p:extLst>
      <p:ext uri="{BB962C8B-B14F-4D97-AF65-F5344CB8AC3E}">
        <p14:creationId xmlns:p14="http://schemas.microsoft.com/office/powerpoint/2010/main" val="184947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2AB3DD-4232-6D46-A71D-909EB578430F}"/>
              </a:ext>
            </a:extLst>
          </p:cNvPr>
          <p:cNvSpPr>
            <a:spLocks noGrp="1"/>
          </p:cNvSpPr>
          <p:nvPr>
            <p:ph type="title"/>
          </p:nvPr>
        </p:nvSpPr>
        <p:spPr>
          <a:xfrm>
            <a:off x="581192" y="702156"/>
            <a:ext cx="11029616" cy="514248"/>
          </a:xfrm>
        </p:spPr>
        <p:txBody>
          <a:bodyPr/>
          <a:lstStyle/>
          <a:p>
            <a:r>
              <a:rPr lang="de-DE" dirty="0"/>
              <a:t>Unterbringung</a:t>
            </a:r>
          </a:p>
        </p:txBody>
      </p:sp>
      <p:sp>
        <p:nvSpPr>
          <p:cNvPr id="3" name="Inhaltsplatzhalter 2">
            <a:extLst>
              <a:ext uri="{FF2B5EF4-FFF2-40B4-BE49-F238E27FC236}">
                <a16:creationId xmlns:a16="http://schemas.microsoft.com/office/drawing/2014/main" id="{E069E92B-0298-544A-9E94-4CD4C009E2BF}"/>
              </a:ext>
            </a:extLst>
          </p:cNvPr>
          <p:cNvSpPr>
            <a:spLocks noGrp="1"/>
          </p:cNvSpPr>
          <p:nvPr>
            <p:ph idx="1"/>
          </p:nvPr>
        </p:nvSpPr>
        <p:spPr>
          <a:xfrm>
            <a:off x="581192" y="1216404"/>
            <a:ext cx="11029615" cy="4758946"/>
          </a:xfrm>
        </p:spPr>
        <p:txBody>
          <a:bodyPr/>
          <a:lstStyle/>
          <a:p>
            <a:r>
              <a:rPr lang="de-DE" dirty="0"/>
              <a:t>Aktuell favorisieren Frau Neubauer (Klassenlehrerin 10a) und Herr Krämer (Klassenlehrer 10b) das A&amp;O </a:t>
            </a:r>
            <a:r>
              <a:rPr lang="de-DE" dirty="0" err="1"/>
              <a:t>Hostel</a:t>
            </a:r>
            <a:r>
              <a:rPr lang="de-DE" dirty="0"/>
              <a:t> Berlin Friedrichshain. Die Unterkunft bietet folgende Vorteile:</a:t>
            </a:r>
            <a:br>
              <a:rPr lang="de-DE" dirty="0"/>
            </a:br>
            <a:endParaRPr lang="de-DE" dirty="0"/>
          </a:p>
          <a:p>
            <a:pPr lvl="1"/>
            <a:r>
              <a:rPr lang="de-DE" dirty="0"/>
              <a:t>Auch wenn es sich um ein einfaches </a:t>
            </a:r>
            <a:r>
              <a:rPr lang="de-DE" dirty="0" err="1"/>
              <a:t>Hostel</a:t>
            </a:r>
            <a:r>
              <a:rPr lang="de-DE" dirty="0"/>
              <a:t> im “Jugendherbergsstil“ handelt, besitzt jedes Zimmer ein eigenes Bad.</a:t>
            </a:r>
            <a:br>
              <a:rPr lang="de-DE" dirty="0"/>
            </a:br>
            <a:endParaRPr lang="de-DE" dirty="0"/>
          </a:p>
          <a:p>
            <a:pPr lvl="1"/>
            <a:r>
              <a:rPr lang="de-DE" dirty="0"/>
              <a:t>Mit 130,- € entsprechen die Kosten unserem Budgetplan</a:t>
            </a:r>
            <a:br>
              <a:rPr lang="de-DE" dirty="0"/>
            </a:br>
            <a:endParaRPr lang="de-DE" dirty="0"/>
          </a:p>
          <a:p>
            <a:pPr lvl="1"/>
            <a:r>
              <a:rPr lang="de-DE" dirty="0"/>
              <a:t>Das Hotel bietet bis zum Anreisetag (18 Uhr) eine kostenlose Stornierung an. </a:t>
            </a:r>
            <a:br>
              <a:rPr lang="de-DE" dirty="0"/>
            </a:br>
            <a:endParaRPr lang="de-DE" dirty="0"/>
          </a:p>
          <a:p>
            <a:pPr lvl="1"/>
            <a:r>
              <a:rPr lang="de-DE" dirty="0"/>
              <a:t>Im Hotelpreis ist das Frühstück enthalten.</a:t>
            </a:r>
          </a:p>
        </p:txBody>
      </p:sp>
    </p:spTree>
    <p:extLst>
      <p:ext uri="{BB962C8B-B14F-4D97-AF65-F5344CB8AC3E}">
        <p14:creationId xmlns:p14="http://schemas.microsoft.com/office/powerpoint/2010/main" val="3770252034"/>
      </p:ext>
    </p:extLst>
  </p:cSld>
  <p:clrMapOvr>
    <a:masterClrMapping/>
  </p:clrMapOvr>
</p:sld>
</file>

<file path=ppt/theme/theme1.xml><?xml version="1.0" encoding="utf-8"?>
<a:theme xmlns:a="http://schemas.openxmlformats.org/drawingml/2006/main" name="DividendVTI">
  <a:themeElements>
    <a:clrScheme name="AnalogousFromDarkSeedLeftStep">
      <a:dk1>
        <a:srgbClr val="000000"/>
      </a:dk1>
      <a:lt1>
        <a:srgbClr val="FFFFFF"/>
      </a:lt1>
      <a:dk2>
        <a:srgbClr val="242F41"/>
      </a:dk2>
      <a:lt2>
        <a:srgbClr val="E3E8E2"/>
      </a:lt2>
      <a:accent1>
        <a:srgbClr val="D229E7"/>
      </a:accent1>
      <a:accent2>
        <a:srgbClr val="7C29D8"/>
      </a:accent2>
      <a:accent3>
        <a:srgbClr val="473DE9"/>
      </a:accent3>
      <a:accent4>
        <a:srgbClr val="175BD5"/>
      </a:accent4>
      <a:accent5>
        <a:srgbClr val="25B1D9"/>
      </a:accent5>
      <a:accent6>
        <a:srgbClr val="14B999"/>
      </a:accent6>
      <a:hlink>
        <a:srgbClr val="3E89BA"/>
      </a:hlink>
      <a:folHlink>
        <a:srgbClr val="7F7F7F"/>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0</TotalTime>
  <Words>1220</Words>
  <Application>Microsoft Macintosh PowerPoint</Application>
  <PresentationFormat>Breitbild</PresentationFormat>
  <Paragraphs>129</Paragraphs>
  <Slides>16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Avenir Next LT Pro</vt:lpstr>
      <vt:lpstr>Calibri</vt:lpstr>
      <vt:lpstr>Liberation Serif</vt:lpstr>
      <vt:lpstr>Wingdings 2</vt:lpstr>
      <vt:lpstr>DividendVTI</vt:lpstr>
      <vt:lpstr>Klassenfahrt nach Berlin</vt:lpstr>
      <vt:lpstr>Themen dieses Vortrags</vt:lpstr>
      <vt:lpstr>Ziel dieser Präsentation</vt:lpstr>
      <vt:lpstr>Rahmenbedingungen</vt:lpstr>
      <vt:lpstr>Entwurf des Ablaufplans</vt:lpstr>
      <vt:lpstr>Anreise</vt:lpstr>
      <vt:lpstr>Montag 28.06.21</vt:lpstr>
      <vt:lpstr>Freitag 02.07.21</vt:lpstr>
      <vt:lpstr>Unterbringung</vt:lpstr>
      <vt:lpstr>Aufteilung des Budgets</vt:lpstr>
      <vt:lpstr>Zahlungsplan</vt:lpstr>
      <vt:lpstr>Zuschüsse</vt:lpstr>
      <vt:lpstr>Reiserücktrittsversicherung</vt:lpstr>
      <vt:lpstr>Aufsicht/ Sicherheit</vt:lpstr>
      <vt:lpstr>Klassenkasse</vt:lpstr>
      <vt:lpstr>Abstimmung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Klassenfahrt nach Berlin</dc:title>
  <dc:creator>Harri Krämer</dc:creator>
  <cp:lastModifiedBy>Harri Krämer</cp:lastModifiedBy>
  <cp:revision>12</cp:revision>
  <dcterms:created xsi:type="dcterms:W3CDTF">2020-09-14T22:08:04Z</dcterms:created>
  <dcterms:modified xsi:type="dcterms:W3CDTF">2020-09-15T00:35:03Z</dcterms:modified>
</cp:coreProperties>
</file>